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30509" y="2248250"/>
            <a:ext cx="87329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accent2">
                    <a:lumMod val="75000"/>
                  </a:schemeClr>
                </a:solidFill>
              </a:rPr>
              <a:t>DÉBAT SUR LES ORIENTATIONS GÉNÉRALES DU PROJET DE DÉVELOPPEMENT ET D’AMÉNAGEMENT DURABLE DU PLU</a:t>
            </a:r>
          </a:p>
          <a:p>
            <a:pPr algn="ctr"/>
            <a:r>
              <a:rPr lang="fr-FR" sz="3200" b="1" dirty="0">
                <a:solidFill>
                  <a:schemeClr val="accent2">
                    <a:lumMod val="75000"/>
                  </a:schemeClr>
                </a:solidFill>
              </a:rPr>
              <a:t>DE LA COMMUNE D’USSY–SUR-MARNE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387054" y="6266576"/>
            <a:ext cx="2965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/>
              <a:t>Document d’étude</a:t>
            </a:r>
          </a:p>
        </p:txBody>
      </p:sp>
    </p:spTree>
    <p:extLst>
      <p:ext uri="{BB962C8B-B14F-4D97-AF65-F5344CB8AC3E}">
        <p14:creationId xmlns:p14="http://schemas.microsoft.com/office/powerpoint/2010/main" val="221556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DEVELOPPEMENT URBAIN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6095" y="1930400"/>
            <a:ext cx="9259146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dirty="0"/>
              <a:t>AVEC PRISE EN COMPTE </a:t>
            </a:r>
            <a:endParaRPr lang="fr-FR" sz="2800" dirty="0" smtClean="0"/>
          </a:p>
          <a:p>
            <a:pPr marL="0" indent="0" algn="ctr">
              <a:buNone/>
            </a:pPr>
            <a:r>
              <a:rPr lang="fr-FR" sz="2800" dirty="0" smtClean="0"/>
              <a:t>DES </a:t>
            </a:r>
            <a:r>
              <a:rPr lang="fr-FR" sz="2800" b="1" u="sng" dirty="0"/>
              <a:t>« PORTER A </a:t>
            </a:r>
            <a:r>
              <a:rPr lang="fr-FR" sz="2800" b="1" u="sng" dirty="0" smtClean="0"/>
              <a:t>CONNAISSANCE »</a:t>
            </a:r>
            <a:r>
              <a:rPr lang="fr-FR" sz="2800" dirty="0"/>
              <a:t> </a:t>
            </a:r>
            <a:endParaRPr lang="fr-FR" sz="2800" dirty="0" smtClean="0"/>
          </a:p>
          <a:p>
            <a:pPr marL="0" indent="0" algn="ctr">
              <a:buNone/>
            </a:pPr>
            <a:r>
              <a:rPr lang="fr-FR" sz="2800" dirty="0" smtClean="0"/>
              <a:t>PROPOSES </a:t>
            </a:r>
            <a:r>
              <a:rPr lang="fr-FR" sz="2800" dirty="0"/>
              <a:t>PAR LES SERVICES DE </a:t>
            </a:r>
            <a:r>
              <a:rPr lang="fr-FR" sz="2800" dirty="0" smtClean="0"/>
              <a:t>L’ETAT   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0760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EQUIPEMENT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800" dirty="0"/>
              <a:t>AVEC PRISE EN COMPTE </a:t>
            </a:r>
          </a:p>
          <a:p>
            <a:pPr marL="0" indent="0" algn="ctr">
              <a:buNone/>
            </a:pPr>
            <a:r>
              <a:rPr lang="fr-FR" sz="2800" dirty="0"/>
              <a:t>DES </a:t>
            </a:r>
            <a:r>
              <a:rPr lang="fr-FR" sz="2800" b="1" u="sng" dirty="0"/>
              <a:t>« PORTER A CONNAISSANCE »</a:t>
            </a:r>
            <a:r>
              <a:rPr lang="fr-FR" sz="2800" dirty="0"/>
              <a:t> </a:t>
            </a:r>
          </a:p>
          <a:p>
            <a:pPr marL="0" indent="0" algn="ctr">
              <a:buNone/>
            </a:pPr>
            <a:r>
              <a:rPr lang="fr-FR" sz="2800" dirty="0"/>
              <a:t>PROPOSES PAR LES SERVICES DE L’ETAT   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56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884" y="1930400"/>
            <a:ext cx="8919593" cy="4927600"/>
          </a:xfrm>
        </p:spPr>
        <p:txBody>
          <a:bodyPr>
            <a:normAutofit/>
          </a:bodyPr>
          <a:lstStyle/>
          <a:p>
            <a:pPr algn="just"/>
            <a:r>
              <a:rPr lang="fr-FR" sz="2400" dirty="0"/>
              <a:t>La prescription d’un PLU a été introduite par la loi du 13 décembre 2000 issue de la loi SRU en remplacement de l’ancien plan d’occupation des sols et modifiée par les lois du 2 juillet 2003 et du 13 juillet 2006 puis complétée par les lois Grenelle 1 et 2 en date du 12 juillet 2010 et la loi ALUR en mars 2014</a:t>
            </a:r>
            <a:r>
              <a:rPr lang="fr-FR" sz="2400" dirty="0" smtClean="0"/>
              <a:t>.</a:t>
            </a:r>
          </a:p>
          <a:p>
            <a:r>
              <a:rPr lang="fr-FR" sz="2400" dirty="0" smtClean="0"/>
              <a:t>Le PLU Communal a été prescrit le 19 décembre 2014 </a:t>
            </a:r>
            <a:endParaRPr lang="fr-FR" sz="2400" dirty="0"/>
          </a:p>
          <a:p>
            <a:r>
              <a:rPr lang="fr-FR" sz="2400" dirty="0"/>
              <a:t>Il doit être approuvé avant le 27 mars 1917 ,à défaut le POS devenant caduc c’est le RNU qui </a:t>
            </a:r>
            <a:r>
              <a:rPr lang="fr-FR" sz="2400" dirty="0" smtClean="0"/>
              <a:t>s’applique.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5697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04503"/>
            <a:ext cx="8596668" cy="1320800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OBJECTIFS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5907" y="1448526"/>
            <a:ext cx="9250301" cy="4063511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600" dirty="0"/>
              <a:t>Le PLU est un Outils essentiel d’aménagement de l’espace du territoire communal et tenant compte des problématiques qui s’y rattachent.</a:t>
            </a:r>
          </a:p>
          <a:p>
            <a:pPr algn="just"/>
            <a:r>
              <a:rPr lang="fr-FR" sz="2600" dirty="0"/>
              <a:t>Il a des objectifs d’équilibre entre aménagement et protection</a:t>
            </a:r>
          </a:p>
          <a:p>
            <a:pPr algn="just"/>
            <a:r>
              <a:rPr lang="fr-FR" sz="2600" dirty="0"/>
              <a:t>Objectifs de mixité sociale dans l’habitat</a:t>
            </a:r>
          </a:p>
          <a:p>
            <a:pPr algn="just"/>
            <a:r>
              <a:rPr lang="fr-FR" sz="2600" dirty="0"/>
              <a:t>Objectifs de gestion économe et équilibré de </a:t>
            </a:r>
            <a:r>
              <a:rPr lang="fr-FR" sz="2600" dirty="0" smtClean="0"/>
              <a:t>l’espace</a:t>
            </a:r>
            <a:endParaRPr lang="fr-FR" sz="2600" dirty="0"/>
          </a:p>
          <a:p>
            <a:pPr algn="just"/>
            <a:r>
              <a:rPr lang="fr-FR" sz="2600" dirty="0"/>
              <a:t>Dans un souci de cohérence et d’équilibre, il doit être pensé aussi à l’échelle intercommunale.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653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243840"/>
            <a:ext cx="8596668" cy="1320800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065" y="834572"/>
            <a:ext cx="9660699" cy="5686276"/>
          </a:xfrm>
        </p:spPr>
        <p:txBody>
          <a:bodyPr>
            <a:normAutofit/>
          </a:bodyPr>
          <a:lstStyle/>
          <a:p>
            <a:pPr algn="just"/>
            <a:r>
              <a:rPr lang="fr-FR" sz="2400" dirty="0"/>
              <a:t>La réalité du fonctionnement et de l’organisation des territoire fait de l’intercommunalité l’échelle pertinente pour coordonner les politiques d’urbanisme, d’habitats et de déplacements</a:t>
            </a:r>
            <a:r>
              <a:rPr lang="fr-FR" sz="2400" dirty="0" smtClean="0"/>
              <a:t>.</a:t>
            </a:r>
            <a:endParaRPr lang="fr-FR" sz="2400" dirty="0"/>
          </a:p>
          <a:p>
            <a:pPr algn="just"/>
            <a:r>
              <a:rPr lang="fr-FR" sz="2400" dirty="0"/>
              <a:t>Le PLU intercommunal (PLUI) constitue un document de planification privilégié pour répondre au objectifs du développement durable en s’appuyant sur une réflexion d’ensemble en tenant compte des différents enjeux du territoire</a:t>
            </a:r>
            <a:r>
              <a:rPr lang="fr-FR" sz="2400" dirty="0" smtClean="0"/>
              <a:t>.</a:t>
            </a:r>
            <a:endParaRPr lang="fr-FR" sz="2400" dirty="0"/>
          </a:p>
          <a:p>
            <a:pPr algn="just"/>
            <a:r>
              <a:rPr lang="fr-FR" sz="2400" dirty="0"/>
              <a:t>Le PLUI élaboré par l’EPCI doit par ailleurs si il est concerné par le SCOT se conformer aux exigences de celui-ci. Le SCOT permettant un équilibre entre le développement urbain et rural et permettant la préservation des activités agricoles et forestières des espaces naturels et des paysages</a:t>
            </a:r>
            <a:r>
              <a:rPr lang="fr-FR" sz="2400" dirty="0" smtClean="0"/>
              <a:t>.</a:t>
            </a:r>
            <a:endParaRPr lang="fr-FR" sz="2400" dirty="0"/>
          </a:p>
          <a:p>
            <a:pPr algn="just"/>
            <a:r>
              <a:rPr lang="fr-FR" sz="2400" dirty="0"/>
              <a:t>Le SCOT devant lui-même se conformer aux exigences du schéma directeur de la région ile de France (SDRIF),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60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P.A.D.D.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318" y="1525228"/>
            <a:ext cx="9154563" cy="4969575"/>
          </a:xfrm>
        </p:spPr>
        <p:txBody>
          <a:bodyPr>
            <a:normAutofit lnSpcReduction="10000"/>
          </a:bodyPr>
          <a:lstStyle/>
          <a:p>
            <a:r>
              <a:rPr lang="fr-FR" sz="2400" dirty="0"/>
              <a:t>La réunion de ce soir fait partie intégrante de la procédure d’élaboration du </a:t>
            </a:r>
            <a:r>
              <a:rPr lang="fr-FR" sz="2400" dirty="0" smtClean="0"/>
              <a:t>PLU</a:t>
            </a:r>
            <a:endParaRPr lang="fr-FR" sz="2400" dirty="0"/>
          </a:p>
          <a:p>
            <a:r>
              <a:rPr lang="fr-FR" sz="2400" dirty="0"/>
              <a:t>Procédure légale ayant pour objet de débattre sur les orientations générales du Projet d’aménagement et de développement durable de la Commune (PADD</a:t>
            </a:r>
            <a:r>
              <a:rPr lang="fr-FR" sz="2400" dirty="0" smtClean="0"/>
              <a:t>).</a:t>
            </a:r>
            <a:endParaRPr lang="fr-FR" sz="2400" dirty="0"/>
          </a:p>
          <a:p>
            <a:r>
              <a:rPr lang="fr-FR" sz="2400" dirty="0"/>
              <a:t>La PADD permet de Déterminer aussi les procédures pour les évolutions ultérieures</a:t>
            </a:r>
          </a:p>
          <a:p>
            <a:pPr lvl="1"/>
            <a:r>
              <a:rPr lang="fr-FR" sz="2400" dirty="0" smtClean="0"/>
              <a:t>Evolutions </a:t>
            </a:r>
            <a:r>
              <a:rPr lang="fr-FR" sz="2400" dirty="0"/>
              <a:t>restant dans les orientations du PADD</a:t>
            </a:r>
          </a:p>
          <a:p>
            <a:pPr lvl="2"/>
            <a:r>
              <a:rPr lang="fr-FR" sz="2400" dirty="0"/>
              <a:t>Modification ou révision allégée</a:t>
            </a:r>
          </a:p>
          <a:p>
            <a:pPr lvl="1"/>
            <a:r>
              <a:rPr lang="fr-FR" sz="2400" dirty="0" smtClean="0"/>
              <a:t>Evolutions incompatibles </a:t>
            </a:r>
            <a:r>
              <a:rPr lang="fr-FR" sz="2400" dirty="0"/>
              <a:t>avec le PADD ou suppression d’une mesure</a:t>
            </a:r>
          </a:p>
          <a:p>
            <a:pPr lvl="2"/>
            <a:r>
              <a:rPr lang="fr-FR" sz="2400" dirty="0"/>
              <a:t>Révision du PLU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854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CONTENU DU PADD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8551" y="2462594"/>
            <a:ext cx="9828036" cy="3280180"/>
          </a:xfrm>
        </p:spPr>
        <p:txBody>
          <a:bodyPr>
            <a:normAutofit fontScale="92500" lnSpcReduction="20000"/>
          </a:bodyPr>
          <a:lstStyle/>
          <a:p>
            <a:r>
              <a:rPr lang="fr-FR" sz="3100" dirty="0"/>
              <a:t>La Commune doit obligatoirement se positionner sur les thématiques ci-dessous : </a:t>
            </a:r>
          </a:p>
          <a:p>
            <a:pPr lvl="1"/>
            <a:endParaRPr lang="fr-FR" sz="3100" dirty="0"/>
          </a:p>
          <a:p>
            <a:pPr lvl="1"/>
            <a:r>
              <a:rPr lang="fr-FR" sz="3100" dirty="0"/>
              <a:t>Aménagement,</a:t>
            </a:r>
          </a:p>
          <a:p>
            <a:pPr lvl="1"/>
            <a:r>
              <a:rPr lang="fr-FR" sz="3100" dirty="0"/>
              <a:t>Environnement, </a:t>
            </a:r>
          </a:p>
          <a:p>
            <a:pPr lvl="1"/>
            <a:r>
              <a:rPr lang="fr-FR" sz="3100" dirty="0"/>
              <a:t>Développement urbain, </a:t>
            </a:r>
          </a:p>
          <a:p>
            <a:pPr lvl="1"/>
            <a:r>
              <a:rPr lang="fr-FR" sz="3100" dirty="0"/>
              <a:t>Equipement.</a:t>
            </a:r>
          </a:p>
          <a:p>
            <a:pPr lvl="1"/>
            <a:endParaRPr lang="fr-FR" dirty="0"/>
          </a:p>
          <a:p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75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63" y="207400"/>
            <a:ext cx="8596668" cy="1320800"/>
          </a:xfrm>
        </p:spPr>
        <p:txBody>
          <a:bodyPr/>
          <a:lstStyle/>
          <a:p>
            <a:pPr algn="ctr"/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Ses objectifs</a:t>
            </a:r>
            <a:br>
              <a:rPr lang="fr-FR" dirty="0">
                <a:solidFill>
                  <a:schemeClr val="accent2">
                    <a:lumMod val="75000"/>
                  </a:schemeClr>
                </a:solidFill>
              </a:rPr>
            </a:b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7693" y="1100910"/>
            <a:ext cx="9129396" cy="5624630"/>
          </a:xfrm>
        </p:spPr>
        <p:txBody>
          <a:bodyPr>
            <a:noAutofit/>
          </a:bodyPr>
          <a:lstStyle/>
          <a:p>
            <a:r>
              <a:rPr lang="fr-FR" sz="2400" dirty="0"/>
              <a:t>Economiser les espaces et notamment les terres agricoles</a:t>
            </a:r>
          </a:p>
          <a:p>
            <a:r>
              <a:rPr lang="fr-FR" sz="2400" dirty="0"/>
              <a:t>Préserver la biodiversité et prendre en compte la TVB</a:t>
            </a:r>
          </a:p>
          <a:p>
            <a:r>
              <a:rPr lang="fr-FR" sz="2400" dirty="0"/>
              <a:t>Prendre en compte les risques naturels et les nuisances</a:t>
            </a:r>
          </a:p>
          <a:p>
            <a:r>
              <a:rPr lang="fr-FR" sz="2400" dirty="0"/>
              <a:t>Favoriser la mixité des habitants et des logements</a:t>
            </a:r>
          </a:p>
          <a:p>
            <a:r>
              <a:rPr lang="fr-FR" sz="2400" dirty="0"/>
              <a:t>Préserver les paysages bâtis et naturels et le cadre de vie</a:t>
            </a:r>
          </a:p>
          <a:p>
            <a:r>
              <a:rPr lang="fr-FR" sz="2400" dirty="0"/>
              <a:t>Densifier le tissu urbain en respectant ses caractéristiques</a:t>
            </a:r>
          </a:p>
          <a:p>
            <a:r>
              <a:rPr lang="fr-FR" sz="2400" dirty="0"/>
              <a:t>Favoriser le renouvellement urbain</a:t>
            </a:r>
          </a:p>
          <a:p>
            <a:r>
              <a:rPr lang="fr-FR" sz="2400" dirty="0"/>
              <a:t>Satisfaire les besoins en logements + emploi + équipement</a:t>
            </a:r>
          </a:p>
          <a:p>
            <a:r>
              <a:rPr lang="fr-FR" sz="2400" dirty="0"/>
              <a:t>Economiser les déplacements et organiser les transports</a:t>
            </a:r>
          </a:p>
          <a:p>
            <a:r>
              <a:rPr lang="fr-FR" sz="2400" dirty="0"/>
              <a:t>Œuvrer pour la qualité de l’environnement (eau l’air)</a:t>
            </a:r>
          </a:p>
          <a:p>
            <a:r>
              <a:rPr lang="fr-FR" sz="2400" dirty="0"/>
              <a:t>Economiser l’énergie</a:t>
            </a:r>
          </a:p>
        </p:txBody>
      </p:sp>
    </p:spTree>
    <p:extLst>
      <p:ext uri="{BB962C8B-B14F-4D97-AF65-F5344CB8AC3E}">
        <p14:creationId xmlns:p14="http://schemas.microsoft.com/office/powerpoint/2010/main" val="418235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AMENAGEMENT</a:t>
            </a:r>
            <a:br>
              <a:rPr lang="fr-FR" dirty="0">
                <a:solidFill>
                  <a:schemeClr val="accent2">
                    <a:lumMod val="75000"/>
                  </a:schemeClr>
                </a:solidFill>
              </a:rPr>
            </a:b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800" dirty="0"/>
              <a:t>AVEC PRISE EN COMPTE </a:t>
            </a:r>
          </a:p>
          <a:p>
            <a:pPr marL="0" indent="0" algn="ctr">
              <a:buNone/>
            </a:pPr>
            <a:r>
              <a:rPr lang="fr-FR" sz="2800" dirty="0"/>
              <a:t>DES </a:t>
            </a:r>
            <a:r>
              <a:rPr lang="fr-FR" sz="2800" b="1" u="sng" dirty="0"/>
              <a:t>« PORTER A CONNAISSANCE »</a:t>
            </a:r>
            <a:r>
              <a:rPr lang="fr-FR" sz="2800" dirty="0"/>
              <a:t> </a:t>
            </a:r>
          </a:p>
          <a:p>
            <a:pPr marL="0" indent="0" algn="ctr">
              <a:buNone/>
            </a:pPr>
            <a:r>
              <a:rPr lang="fr-FR" sz="2800" dirty="0"/>
              <a:t>PROPOSES PAR LES SERVICES DE L’ETAT  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465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ENVIRONNEMENT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800" dirty="0"/>
              <a:t>AVEC PRISE EN COMPTE </a:t>
            </a:r>
          </a:p>
          <a:p>
            <a:pPr marL="0" indent="0" algn="ctr">
              <a:buNone/>
            </a:pPr>
            <a:r>
              <a:rPr lang="fr-FR" sz="2800" dirty="0"/>
              <a:t>DES </a:t>
            </a:r>
            <a:r>
              <a:rPr lang="fr-FR" sz="2800" b="1" u="sng" dirty="0"/>
              <a:t>« PORTER A CONNAISSANCE »</a:t>
            </a:r>
            <a:r>
              <a:rPr lang="fr-FR" sz="2800" dirty="0"/>
              <a:t> </a:t>
            </a:r>
          </a:p>
          <a:p>
            <a:pPr marL="0" indent="0" algn="ctr">
              <a:buNone/>
            </a:pPr>
            <a:r>
              <a:rPr lang="fr-FR" sz="2800" dirty="0"/>
              <a:t>PROPOSES PAR LES SERVICES DE L’ETAT    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78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471</TotalTime>
  <Words>495</Words>
  <Application>Microsoft Office PowerPoint</Application>
  <PresentationFormat>Grand écran</PresentationFormat>
  <Paragraphs>62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Facette</vt:lpstr>
      <vt:lpstr>Présentation PowerPoint</vt:lpstr>
      <vt:lpstr>PRÉSENTATION</vt:lpstr>
      <vt:lpstr>OBJECTIFS</vt:lpstr>
      <vt:lpstr>OBJECTIFS</vt:lpstr>
      <vt:lpstr>P.A.D.D. </vt:lpstr>
      <vt:lpstr>CONTENU DU PADD</vt:lpstr>
      <vt:lpstr>Ses objectifs </vt:lpstr>
      <vt:lpstr>AMENAGEMENT </vt:lpstr>
      <vt:lpstr>ENVIRONNEMENT</vt:lpstr>
      <vt:lpstr>DEVELOPPEMENT URBAIN</vt:lpstr>
      <vt:lpstr>EQUIPEMENT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ussy Mairie</dc:creator>
  <cp:lastModifiedBy>ussy Mairie</cp:lastModifiedBy>
  <cp:revision>28</cp:revision>
  <dcterms:created xsi:type="dcterms:W3CDTF">2016-12-27T10:30:39Z</dcterms:created>
  <dcterms:modified xsi:type="dcterms:W3CDTF">2017-01-13T14:56:31Z</dcterms:modified>
</cp:coreProperties>
</file>